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0" r:id="rId5"/>
    <p:sldId id="262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00203FA4-1169-4ACB-8FD3-DCF43728BAB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9BFD019-D3FA-4811-BBBF-B92F51A252F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cf.org/new/index.php?categoryid=1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The_Hero_with_a_Thousand_Fac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the" TargetMode="External"/><Relationship Id="rId2" Type="http://schemas.openxmlformats.org/officeDocument/2006/relationships/hyperlink" Target="http://dictionary.reference.com/browse/mode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reference.com/browse/imag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Narkisim" pitchFamily="34" charset="-79"/>
                <a:cs typeface="Narkisim" pitchFamily="34" charset="-79"/>
              </a:rPr>
              <a:t>Hero’s Journey</a:t>
            </a:r>
            <a:endParaRPr lang="en-US" sz="8000" dirty="0">
              <a:latin typeface="Narkisim" pitchFamily="34" charset="-79"/>
              <a:cs typeface="Narkisi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2989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latin typeface="Narkisim" pitchFamily="34" charset="-79"/>
                <a:cs typeface="Narkisim" pitchFamily="34" charset="-79"/>
              </a:rPr>
              <a:t>Joseph Campbell</a:t>
            </a:r>
          </a:p>
          <a:p>
            <a:endParaRPr lang="en-US" sz="3200" dirty="0" smtClean="0">
              <a:latin typeface="Narkisim" pitchFamily="34" charset="-79"/>
              <a:cs typeface="Narkisim" pitchFamily="34" charset="-79"/>
            </a:endParaRPr>
          </a:p>
          <a:p>
            <a:r>
              <a:rPr lang="en-US" sz="3200" dirty="0" smtClean="0">
                <a:latin typeface="Narkisim" pitchFamily="34" charset="-79"/>
                <a:cs typeface="Narkisim" pitchFamily="34" charset="-79"/>
              </a:rPr>
              <a:t>Studied myths, legends, religions from different cultures.</a:t>
            </a:r>
          </a:p>
          <a:p>
            <a:endParaRPr lang="en-US" sz="3200" dirty="0">
              <a:latin typeface="Narkisim" pitchFamily="34" charset="-79"/>
              <a:cs typeface="Narkisim" pitchFamily="34" charset="-79"/>
            </a:endParaRPr>
          </a:p>
          <a:p>
            <a:r>
              <a:rPr lang="en-US" sz="3200" dirty="0" smtClean="0">
                <a:latin typeface="Narkisim" pitchFamily="34" charset="-79"/>
                <a:cs typeface="Narkisim" pitchFamily="34" charset="-79"/>
              </a:rPr>
              <a:t>Found similarities regarding stories about heroes.</a:t>
            </a:r>
          </a:p>
          <a:p>
            <a:r>
              <a:rPr lang="en-US" sz="3200" dirty="0" smtClean="0">
                <a:latin typeface="Narkisim" pitchFamily="34" charset="-79"/>
                <a:cs typeface="Narkisim" pitchFamily="34" charset="-79"/>
              </a:rPr>
              <a:t> </a:t>
            </a:r>
            <a:endParaRPr lang="en-US" sz="3200" dirty="0"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Narkisim" pitchFamily="34" charset="-79"/>
                <a:cs typeface="Narkisim" pitchFamily="34" charset="-79"/>
              </a:rPr>
              <a:t>Introduction</a:t>
            </a:r>
            <a:endParaRPr lang="en-US" sz="5400" dirty="0">
              <a:latin typeface="Narkisim" pitchFamily="34" charset="-79"/>
              <a:cs typeface="Narkisi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73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>
                <a:latin typeface="Narkisim" pitchFamily="34" charset="-79"/>
                <a:cs typeface="Narkisim" pitchFamily="34" charset="-79"/>
              </a:rPr>
              <a:t>The hero’s journey always begins with the call. One way or another, a guide must come to say, “Look, you’re in Sleepy Land. Wake. Come on a trip. There is a whole aspect of your consciousness, your being, that’s not been touched. So you’re at home here? Well, there’s not enough of you there.” And so it starts.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Narkisim" pitchFamily="34" charset="-79"/>
                <a:cs typeface="Narkisim" pitchFamily="34" charset="-79"/>
              </a:rPr>
              <a:t>And so it begins…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0485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752600"/>
            <a:ext cx="7680960" cy="4724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Narkisim" pitchFamily="34" charset="-79"/>
                <a:cs typeface="Narkisim" pitchFamily="34" charset="-79"/>
              </a:rPr>
              <a:t>As we follow the link to learn more about Joseph Campbell take notes.  After a few paragraphs we will pause so you can discuss the new findings with your partners. At the end of the article be prepared to discuss: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Narkisim" pitchFamily="34" charset="-79"/>
                <a:cs typeface="Narkisim" pitchFamily="34" charset="-79"/>
              </a:rPr>
              <a:t>Who was Joseph Campbell?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Narkisim" pitchFamily="34" charset="-79"/>
                <a:cs typeface="Narkisim" pitchFamily="34" charset="-79"/>
              </a:rPr>
              <a:t>Which specific experiences shaped his philosophy? How?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Narkisim" pitchFamily="34" charset="-79"/>
                <a:cs typeface="Narkisim" pitchFamily="34" charset="-79"/>
              </a:rPr>
              <a:t>Why is Joseph Campbell’s opinion so revered? What gives him credibility?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Narkisim" pitchFamily="34" charset="-79"/>
                <a:cs typeface="Narkisim" pitchFamily="34" charset="-79"/>
              </a:rPr>
              <a:t>Note the author’s tone; how does it affect your opinion of Joe Campbell?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04800"/>
            <a:ext cx="8610600" cy="1676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Narkisim" pitchFamily="34" charset="-79"/>
                <a:cs typeface="Narkisim" pitchFamily="34" charset="-79"/>
                <a:hlinkClick r:id="rId2"/>
              </a:rPr>
              <a:t>http</a:t>
            </a:r>
            <a:r>
              <a:rPr lang="en-US" sz="3200" dirty="0">
                <a:latin typeface="Narkisim" pitchFamily="34" charset="-79"/>
                <a:cs typeface="Narkisim" pitchFamily="34" charset="-79"/>
                <a:hlinkClick r:id="rId2"/>
              </a:rPr>
              <a:t>://</a:t>
            </a:r>
            <a:r>
              <a:rPr lang="en-US" sz="3200" dirty="0" smtClean="0">
                <a:latin typeface="Narkisim" pitchFamily="34" charset="-79"/>
                <a:cs typeface="Narkisim" pitchFamily="34" charset="-79"/>
                <a:hlinkClick r:id="rId2"/>
              </a:rPr>
              <a:t>www.jcf.org/new/index.php?categoryid=11</a:t>
            </a:r>
            <a:r>
              <a:rPr lang="en-US" sz="3200" dirty="0" smtClean="0">
                <a:latin typeface="Narkisim" pitchFamily="34" charset="-79"/>
                <a:cs typeface="Narkisim" pitchFamily="34" charset="-79"/>
              </a:rPr>
              <a:t> </a:t>
            </a:r>
            <a:endParaRPr lang="en-US" sz="3200" dirty="0">
              <a:latin typeface="Narkisim" pitchFamily="34" charset="-79"/>
              <a:cs typeface="Narkisi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6802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0" y="0"/>
            <a:ext cx="68237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486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639174" cy="5242560"/>
          </a:xfrm>
        </p:spPr>
        <p:txBody>
          <a:bodyPr>
            <a:normAutofit lnSpcReduction="10000"/>
          </a:bodyPr>
          <a:lstStyle/>
          <a:p>
            <a:r>
              <a:rPr lang="en-US" sz="2800" u="sng" dirty="0" smtClean="0">
                <a:latin typeface="Narkisim" pitchFamily="34" charset="-79"/>
                <a:cs typeface="Narkisim" pitchFamily="34" charset="-79"/>
              </a:rPr>
              <a:t>Hero with a Thousand Faces</a:t>
            </a:r>
          </a:p>
          <a:p>
            <a:r>
              <a:rPr lang="en-US" sz="2200" b="1" dirty="0"/>
              <a:t>“</a:t>
            </a:r>
            <a:r>
              <a:rPr lang="en-US" sz="2200" dirty="0"/>
              <a:t> A hero ventures forth from the world of common day into a region of supernatural wonder: fabulous forces are there encountered and a decisive victory is won: the hero comes back from this mysterious adventure with the power to bestow boons on his fellow man.</a:t>
            </a:r>
            <a:r>
              <a:rPr lang="en-US" sz="2200" baseline="30000" dirty="0">
                <a:hlinkClick r:id="rId2"/>
              </a:rPr>
              <a:t>[2]</a:t>
            </a:r>
            <a:r>
              <a:rPr lang="en-US" sz="2200" dirty="0"/>
              <a:t> </a:t>
            </a:r>
            <a:r>
              <a:rPr lang="en-US" sz="2200" b="1" dirty="0"/>
              <a:t>”</a:t>
            </a:r>
            <a:endParaRPr lang="en-US" sz="2200" dirty="0">
              <a:latin typeface="Narkisim" pitchFamily="34" charset="-79"/>
              <a:cs typeface="Narkisim" pitchFamily="34" charset="-79"/>
            </a:endParaRPr>
          </a:p>
          <a:p>
            <a:endParaRPr lang="en-US" sz="2800" dirty="0" smtClean="0">
              <a:latin typeface="Narkisim" pitchFamily="34" charset="-79"/>
              <a:cs typeface="Narkisim" pitchFamily="34" charset="-79"/>
            </a:endParaRPr>
          </a:p>
          <a:p>
            <a:r>
              <a:rPr lang="en-US" sz="2800" dirty="0" smtClean="0">
                <a:latin typeface="Narkisim" pitchFamily="34" charset="-79"/>
                <a:cs typeface="Narkisim" pitchFamily="34" charset="-79"/>
              </a:rPr>
              <a:t>There is a collective unconscious that bonds all of us.    </a:t>
            </a:r>
          </a:p>
          <a:p>
            <a:r>
              <a:rPr lang="en-US" sz="2800" dirty="0">
                <a:latin typeface="Narkisim" pitchFamily="34" charset="-79"/>
                <a:cs typeface="Narkisim" pitchFamily="34" charset="-79"/>
              </a:rPr>
              <a:t>	</a:t>
            </a:r>
            <a:r>
              <a:rPr lang="en-US" sz="2800" dirty="0" smtClean="0">
                <a:latin typeface="Narkisim" pitchFamily="34" charset="-79"/>
                <a:cs typeface="Narkisim" pitchFamily="34" charset="-79"/>
              </a:rPr>
              <a:t>						Carl Jung</a:t>
            </a:r>
          </a:p>
          <a:p>
            <a:endParaRPr lang="en-US" sz="2800" dirty="0" smtClean="0">
              <a:latin typeface="Narkisim" pitchFamily="34" charset="-79"/>
              <a:cs typeface="Narkisim" pitchFamily="34" charset="-79"/>
            </a:endParaRPr>
          </a:p>
          <a:p>
            <a:r>
              <a:rPr lang="en-US" sz="2800" dirty="0" smtClean="0">
                <a:latin typeface="Narkisim" pitchFamily="34" charset="-79"/>
                <a:cs typeface="Narkisim" pitchFamily="34" charset="-79"/>
              </a:rPr>
              <a:t>Do you agree?</a:t>
            </a:r>
            <a:endParaRPr lang="en-US" sz="2800" dirty="0">
              <a:latin typeface="Narkisim" pitchFamily="34" charset="-79"/>
              <a:cs typeface="Narkisim" pitchFamily="34" charset="-79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Narkisim" pitchFamily="34" charset="-79"/>
                <a:cs typeface="Narkisim" pitchFamily="34" charset="-79"/>
              </a:rPr>
              <a:t>A common thread</a:t>
            </a:r>
            <a:endParaRPr lang="en-US" sz="5400" dirty="0">
              <a:latin typeface="Narkisim" pitchFamily="34" charset="-79"/>
              <a:cs typeface="Narkisi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1071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2057400"/>
            <a:ext cx="8486774" cy="425196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Narkisim" pitchFamily="34" charset="-79"/>
                <a:cs typeface="Narkisim" pitchFamily="34" charset="-79"/>
              </a:rPr>
              <a:t>Campbell was the originator  of the concept of the Hero’s Journey.</a:t>
            </a:r>
            <a:endParaRPr lang="en-US" sz="2800" dirty="0">
              <a:latin typeface="Narkisim" pitchFamily="34" charset="-79"/>
              <a:cs typeface="Narkisim" pitchFamily="34" charset="-79"/>
            </a:endParaRPr>
          </a:p>
          <a:p>
            <a:r>
              <a:rPr lang="en-US" sz="2800" dirty="0" smtClean="0">
                <a:latin typeface="Narkisim" pitchFamily="34" charset="-79"/>
                <a:cs typeface="Narkisim" pitchFamily="34" charset="-79"/>
              </a:rPr>
              <a:t>Monomyth…</a:t>
            </a:r>
            <a:r>
              <a:rPr lang="en-US" sz="2800" b="1" dirty="0" smtClean="0">
                <a:latin typeface="Narkisim" pitchFamily="34" charset="-79"/>
                <a:cs typeface="Narkisim" pitchFamily="34" charset="-79"/>
              </a:rPr>
              <a:t>archetype </a:t>
            </a:r>
            <a:r>
              <a:rPr lang="en-US" sz="2800" dirty="0" smtClean="0">
                <a:latin typeface="Narkisim" pitchFamily="34" charset="-79"/>
                <a:cs typeface="Narkisim" pitchFamily="34" charset="-79"/>
              </a:rPr>
              <a:t> </a:t>
            </a:r>
            <a:r>
              <a:rPr lang="en-US" sz="2800" dirty="0"/>
              <a:t>–noun 1. the original pattern or </a:t>
            </a:r>
            <a:r>
              <a:rPr lang="en-US" sz="2800" dirty="0">
                <a:hlinkClick r:id="rId2"/>
              </a:rPr>
              <a:t>model</a:t>
            </a:r>
            <a:r>
              <a:rPr lang="en-US" sz="2800" dirty="0"/>
              <a:t> from which all things of </a:t>
            </a:r>
            <a:r>
              <a:rPr lang="en-US" sz="2800" dirty="0">
                <a:hlinkClick r:id="rId3"/>
              </a:rPr>
              <a:t>the</a:t>
            </a:r>
            <a:r>
              <a:rPr lang="en-US" sz="2800" dirty="0"/>
              <a:t> same kind are copied or on which they are based; a model or first form; prototype. </a:t>
            </a:r>
          </a:p>
          <a:p>
            <a:r>
              <a:rPr lang="en-US" sz="2800" dirty="0"/>
              <a:t>2. (in Jungian psychology) a collectively inherited unconscious idea, pattern of thought, </a:t>
            </a:r>
            <a:r>
              <a:rPr lang="en-US" sz="2800" dirty="0">
                <a:hlinkClick r:id="rId4"/>
              </a:rPr>
              <a:t>image</a:t>
            </a:r>
            <a:r>
              <a:rPr lang="en-US" sz="2800" dirty="0"/>
              <a:t>, etc., universally present in individual psyches. </a:t>
            </a:r>
          </a:p>
          <a:p>
            <a:endParaRPr lang="en-US" dirty="0">
              <a:latin typeface="Narkisim" pitchFamily="34" charset="-79"/>
              <a:cs typeface="Narkisim" pitchFamily="34" charset="-79"/>
            </a:endParaRPr>
          </a:p>
          <a:p>
            <a:endParaRPr lang="en-US" dirty="0" smtClean="0">
              <a:latin typeface="Narkisim" pitchFamily="34" charset="-79"/>
              <a:cs typeface="Narkisim" pitchFamily="34" charset="-79"/>
            </a:endParaRPr>
          </a:p>
          <a:p>
            <a:endParaRPr lang="en-US" dirty="0"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68096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latin typeface="Narkisim" pitchFamily="34" charset="-79"/>
                <a:cs typeface="Narkisim" pitchFamily="34" charset="-79"/>
              </a:rPr>
              <a:t>Monomyth as the archetype</a:t>
            </a:r>
            <a:endParaRPr lang="en-US" sz="5400" dirty="0">
              <a:latin typeface="Narkisim" pitchFamily="34" charset="-79"/>
              <a:cs typeface="Narkisi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1637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>
                <a:latin typeface="Narkisim" pitchFamily="34" charset="-79"/>
                <a:cs typeface="Narkisim" pitchFamily="34" charset="-79"/>
              </a:rPr>
              <a:t>Heroes are important because they convey universal truths about self-discovery/our role in society.</a:t>
            </a:r>
          </a:p>
          <a:p>
            <a:endParaRPr lang="en-US" sz="3200" dirty="0">
              <a:latin typeface="Narkisim" pitchFamily="34" charset="-79"/>
              <a:cs typeface="Narkisim" pitchFamily="34" charset="-79"/>
            </a:endParaRPr>
          </a:p>
          <a:p>
            <a:r>
              <a:rPr lang="en-US" sz="3200" dirty="0">
                <a:latin typeface="Narkisim" pitchFamily="34" charset="-79"/>
                <a:cs typeface="Narkisim" pitchFamily="34" charset="-79"/>
              </a:rPr>
              <a:t>Which stories can we apply the </a:t>
            </a:r>
            <a:r>
              <a:rPr lang="en-US" sz="3200" dirty="0" err="1">
                <a:latin typeface="Narkisim" pitchFamily="34" charset="-79"/>
                <a:cs typeface="Narkisim" pitchFamily="34" charset="-79"/>
              </a:rPr>
              <a:t>monomyth</a:t>
            </a:r>
            <a:r>
              <a:rPr lang="en-US" sz="3200" dirty="0">
                <a:latin typeface="Narkisim" pitchFamily="34" charset="-79"/>
                <a:cs typeface="Narkisim" pitchFamily="34" charset="-79"/>
              </a:rPr>
              <a:t> to</a:t>
            </a:r>
            <a:r>
              <a:rPr lang="en-US" sz="3200" dirty="0" smtClean="0">
                <a:latin typeface="Narkisim" pitchFamily="34" charset="-79"/>
                <a:cs typeface="Narkisim" pitchFamily="34" charset="-79"/>
              </a:rPr>
              <a:t>?</a:t>
            </a:r>
          </a:p>
          <a:p>
            <a:endParaRPr lang="en-US" sz="3200" dirty="0">
              <a:latin typeface="Narkisim" pitchFamily="34" charset="-79"/>
              <a:cs typeface="Narkisim" pitchFamily="34" charset="-79"/>
            </a:endParaRPr>
          </a:p>
          <a:p>
            <a:r>
              <a:rPr lang="en-US" sz="3200" dirty="0" smtClean="0">
                <a:latin typeface="Narkisim" pitchFamily="34" charset="-79"/>
                <a:cs typeface="Narkisim" pitchFamily="34" charset="-79"/>
              </a:rPr>
              <a:t>Challenge: How many stories can you list that use the Hero’s Journey in 67 seconds?  </a:t>
            </a:r>
            <a:endParaRPr lang="en-US" sz="3200" dirty="0">
              <a:latin typeface="Narkisim" pitchFamily="34" charset="-79"/>
              <a:cs typeface="Narkisim" pitchFamily="34" charset="-79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Narkisim" pitchFamily="34" charset="-79"/>
                <a:cs typeface="Narkisim" pitchFamily="34" charset="-79"/>
              </a:rPr>
              <a:t>The </a:t>
            </a:r>
            <a:r>
              <a:rPr lang="en-US" dirty="0" err="1" smtClean="0">
                <a:latin typeface="Narkisim" pitchFamily="34" charset="-79"/>
                <a:cs typeface="Narkisim" pitchFamily="34" charset="-79"/>
              </a:rPr>
              <a:t>monomyth</a:t>
            </a:r>
            <a:r>
              <a:rPr lang="en-US" dirty="0" smtClean="0">
                <a:latin typeface="Narkisim" pitchFamily="34" charset="-79"/>
                <a:cs typeface="Narkisim" pitchFamily="34" charset="-79"/>
              </a:rPr>
              <a:t> alive and well</a:t>
            </a:r>
            <a:endParaRPr lang="en-US" dirty="0">
              <a:latin typeface="Narkisim" pitchFamily="34" charset="-79"/>
              <a:cs typeface="Narkisi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83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3323</TotalTime>
  <Words>331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Mylar</vt:lpstr>
      <vt:lpstr>Hero’s Journey</vt:lpstr>
      <vt:lpstr>Introduction</vt:lpstr>
      <vt:lpstr>And so it begins…</vt:lpstr>
      <vt:lpstr>http://www.jcf.org/new/index.php?categoryid=11 </vt:lpstr>
      <vt:lpstr>PowerPoint Presentation</vt:lpstr>
      <vt:lpstr>A common thread</vt:lpstr>
      <vt:lpstr>Monomyth as the archetype</vt:lpstr>
      <vt:lpstr>The monomyth alive and well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Hero’s Journey</dc:title>
  <dc:creator>srodriguez</dc:creator>
  <cp:lastModifiedBy>asalinas</cp:lastModifiedBy>
  <cp:revision>15</cp:revision>
  <dcterms:created xsi:type="dcterms:W3CDTF">2010-07-27T19:17:31Z</dcterms:created>
  <dcterms:modified xsi:type="dcterms:W3CDTF">2012-07-27T02:04:45Z</dcterms:modified>
</cp:coreProperties>
</file>